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16" name="Marcador de Posição d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7B0F-C9B9-4E03-B29C-4EF891044864}" type="datetimeFigureOut">
              <a:rPr lang="pt-PT" smtClean="0"/>
              <a:t>07-01-2014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3B330D-7281-45D2-9A68-396CFA66241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7B0F-C9B9-4E03-B29C-4EF891044864}" type="datetimeFigureOut">
              <a:rPr lang="pt-PT" smtClean="0"/>
              <a:t>07-01-2014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330D-7281-45D2-9A68-396CFA66241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7B0F-C9B9-4E03-B29C-4EF891044864}" type="datetimeFigureOut">
              <a:rPr lang="pt-PT" smtClean="0"/>
              <a:t>07-01-2014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330D-7281-45D2-9A68-396CFA66241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7" name="Marcador de Posição de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7B0F-C9B9-4E03-B29C-4EF891044864}" type="datetimeFigureOut">
              <a:rPr lang="pt-PT" smtClean="0"/>
              <a:t>07-01-2014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3B330D-7281-45D2-9A68-396CFA66241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9" name="Marcador de Posição d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7B0F-C9B9-4E03-B29C-4EF891044864}" type="datetimeFigureOut">
              <a:rPr lang="pt-PT" smtClean="0"/>
              <a:t>07-01-2014</a:t>
            </a:fld>
            <a:endParaRPr lang="pt-PT"/>
          </a:p>
        </p:txBody>
      </p:sp>
      <p:sp>
        <p:nvSpPr>
          <p:cNvPr id="11" name="Marcador de Posição do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330D-7281-45D2-9A68-396CFA662419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4" name="Marcador de Posição de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1" name="Marcador de Posição d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7B0F-C9B9-4E03-B29C-4EF891044864}" type="datetimeFigureOut">
              <a:rPr lang="pt-PT" smtClean="0"/>
              <a:t>07-01-2014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1" name="Marcador de Posição do Número do Diapositivo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330D-7281-45D2-9A68-396CFA66241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25" name="Marcador de Posição do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8" name="Marcador de Posição de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7B0F-C9B9-4E03-B29C-4EF891044864}" type="datetimeFigureOut">
              <a:rPr lang="pt-PT" smtClean="0"/>
              <a:t>07-01-2014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C3B330D-7281-45D2-9A68-396CFA662419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7B0F-C9B9-4E03-B29C-4EF891044864}" type="datetimeFigureOut">
              <a:rPr lang="pt-PT" smtClean="0"/>
              <a:t>07-01-2014</a:t>
            </a:fld>
            <a:endParaRPr lang="pt-PT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330D-7281-45D2-9A68-396CFA66241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7B0F-C9B9-4E03-B29C-4EF891044864}" type="datetimeFigureOut">
              <a:rPr lang="pt-PT" smtClean="0"/>
              <a:t>07-01-2014</a:t>
            </a:fld>
            <a:endParaRPr lang="pt-PT"/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330D-7281-45D2-9A68-396CFA66241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6" name="Marcador de Posição do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4" name="Marcador de Posição de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7B0F-C9B9-4E03-B29C-4EF891044864}" type="datetimeFigureOut">
              <a:rPr lang="pt-PT" smtClean="0"/>
              <a:t>07-01-2014</a:t>
            </a:fld>
            <a:endParaRPr lang="pt-PT"/>
          </a:p>
        </p:txBody>
      </p:sp>
      <p:sp>
        <p:nvSpPr>
          <p:cNvPr id="29" name="Marcador de Posição do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330D-7281-45D2-9A68-396CFA66241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ção d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7B0F-C9B9-4E03-B29C-4EF891044864}" type="datetimeFigureOut">
              <a:rPr lang="pt-PT" smtClean="0"/>
              <a:t>07-01-2014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1" name="Marcador de Posição do Número do Diapositivo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330D-7281-45D2-9A68-396CFA662419}" type="slidenum">
              <a:rPr lang="pt-PT" smtClean="0"/>
              <a:t>‹nº›</a:t>
            </a:fld>
            <a:endParaRPr lang="pt-PT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6" name="Marcador de Posição do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arcador de Posição do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937B0F-C9B9-4E03-B29C-4EF891044864}" type="datetimeFigureOut">
              <a:rPr lang="pt-PT" smtClean="0"/>
              <a:t>07-01-2014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3B330D-7281-45D2-9A68-396CFA662419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Marcador de Posição do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xão rect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 smtClean="0">
                <a:latin typeface="Times New Roman" pitchFamily="18" charset="0"/>
                <a:cs typeface="Times New Roman" pitchFamily="18" charset="0"/>
              </a:rPr>
              <a:t>Corrida </a:t>
            </a:r>
            <a:r>
              <a:rPr lang="pt-PT" sz="3200" b="1" dirty="0" smtClean="0">
                <a:latin typeface="Times New Roman" pitchFamily="18" charset="0"/>
                <a:cs typeface="Times New Roman" pitchFamily="18" charset="0"/>
              </a:rPr>
              <a:t>de Velocidade </a:t>
            </a:r>
            <a:br>
              <a:rPr lang="pt-PT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sz="3200" b="1" dirty="0" smtClean="0">
                <a:latin typeface="Times New Roman" pitchFamily="18" charset="0"/>
                <a:cs typeface="Times New Roman" pitchFamily="18" charset="0"/>
              </a:rPr>
              <a:t>Sequência completa</a:t>
            </a:r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PT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pt-PT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8429684" cy="271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Colocação e ajuste </a:t>
            </a:r>
            <a:br>
              <a:rPr lang="pt-P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dos blocos de partida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t-PT" u="sng" dirty="0" smtClean="0">
                <a:latin typeface="Times New Roman" pitchFamily="18" charset="0"/>
                <a:cs typeface="Times New Roman" pitchFamily="18" charset="0"/>
              </a:rPr>
              <a:t>Características </a:t>
            </a:r>
            <a:r>
              <a:rPr lang="pt-PT" u="sng" dirty="0" smtClean="0">
                <a:latin typeface="Times New Roman" pitchFamily="18" charset="0"/>
                <a:cs typeface="Times New Roman" pitchFamily="18" charset="0"/>
              </a:rPr>
              <a:t>Técnicas: </a:t>
            </a:r>
            <a:endParaRPr lang="pt-PT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bloco da frente é colocado um pé e meio atrás da linha de partida; </a:t>
            </a: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bloco de trás é colocado um pé e meio atrás do bloco da frente; </a:t>
            </a: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bloco da frente é normalmente colocado numa posição mais plana; </a:t>
            </a: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bloco de trás é normalmente colocado numa posição mais inclinada. 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Posição </a:t>
            </a:r>
            <a:br>
              <a:rPr lang="pt-P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“Aos seus lugares”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72501"/>
            <a:ext cx="8686800" cy="288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Posição </a:t>
            </a:r>
            <a:br>
              <a:rPr lang="pt-P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“Aos seus lugares”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t-PT" u="sng" dirty="0" smtClean="0">
                <a:latin typeface="Times New Roman" pitchFamily="18" charset="0"/>
                <a:cs typeface="Times New Roman" pitchFamily="18" charset="0"/>
              </a:rPr>
              <a:t>Características </a:t>
            </a:r>
            <a:r>
              <a:rPr lang="pt-PT" u="sng" dirty="0" smtClean="0">
                <a:latin typeface="Times New Roman" pitchFamily="18" charset="0"/>
                <a:cs typeface="Times New Roman" pitchFamily="18" charset="0"/>
              </a:rPr>
              <a:t>Técnicas: </a:t>
            </a:r>
            <a:endParaRPr lang="pt-PT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Ambos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os pés devem estar em contacto com o solo; </a:t>
            </a: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joelho do MI de trás está apoiado no chão; </a:t>
            </a: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mãos são colocadas no chão, ligeiramente mais afastadas do que a largura dos ombros e os dedos devem estar arqueados; </a:t>
            </a: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cabeça deve estar ao nível das costas e o atleta deve olhar directamente para o chão. 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Posição </a:t>
            </a:r>
            <a:br>
              <a:rPr lang="pt-P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“Prontos”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7786742" cy="343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Posição </a:t>
            </a:r>
            <a:br>
              <a:rPr lang="pt-P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“Prontos”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t-PT" u="sng" dirty="0" smtClean="0">
                <a:latin typeface="Times New Roman" pitchFamily="18" charset="0"/>
                <a:cs typeface="Times New Roman" pitchFamily="18" charset="0"/>
              </a:rPr>
              <a:t>Características </a:t>
            </a:r>
            <a:r>
              <a:rPr lang="pt-PT" u="sng" dirty="0" smtClean="0">
                <a:latin typeface="Times New Roman" pitchFamily="18" charset="0"/>
                <a:cs typeface="Times New Roman" pitchFamily="18" charset="0"/>
              </a:rPr>
              <a:t>Técnicas: </a:t>
            </a:r>
            <a:endParaRPr lang="pt-PT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Os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pés devem pressionar os blocos para trás; </a:t>
            </a: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joelho do MI da frente deve fazer um ângulo de 90º; </a:t>
            </a: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joelho do MI de trás deve fazer um ângulo de 120-140º; </a:t>
            </a: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bacia deve estar ligeiramente mais alta do que os ombros e o tronco deve estar inclinado para a frente; </a:t>
            </a: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Os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ombros devem estar ligeiramente adiantados em relação às mãos. 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200" b="1" dirty="0" smtClean="0">
                <a:latin typeface="Times New Roman" pitchFamily="18" charset="0"/>
                <a:cs typeface="Times New Roman" pitchFamily="18" charset="0"/>
              </a:rPr>
              <a:t>Fase de Partida 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7712"/>
            <a:ext cx="8686800" cy="3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200" b="1" dirty="0" smtClean="0">
                <a:latin typeface="Times New Roman" pitchFamily="18" charset="0"/>
                <a:cs typeface="Times New Roman" pitchFamily="18" charset="0"/>
              </a:rPr>
              <a:t>Fase de Partida 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t-PT" u="sng" dirty="0" smtClean="0">
                <a:latin typeface="Times New Roman" pitchFamily="18" charset="0"/>
                <a:cs typeface="Times New Roman" pitchFamily="18" charset="0"/>
              </a:rPr>
              <a:t>Características </a:t>
            </a:r>
            <a:r>
              <a:rPr lang="pt-PT" u="sng" dirty="0" smtClean="0">
                <a:latin typeface="Times New Roman" pitchFamily="18" charset="0"/>
                <a:cs typeface="Times New Roman" pitchFamily="18" charset="0"/>
              </a:rPr>
              <a:t>Técnicas: </a:t>
            </a:r>
            <a:endParaRPr lang="pt-PT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tronco endireita-se e levanta-se enquanto os pés pressionam fortemente contra os blocos; </a:t>
            </a: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mãos largam o chão em simultâneo e balançam alternadamente; </a:t>
            </a: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puxada do MI de trás é forte e curta, enquanto que a puxada do MI da frente é menos forte mas mais longa; </a:t>
            </a: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MI de trás balança rapidamente para a frente e o atleta deve manter a inclinação do tronco; </a:t>
            </a: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Mi de trás deve estar em extensão completa na fase final da impulsão. 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200" b="1" dirty="0" smtClean="0">
                <a:latin typeface="Times New Roman" pitchFamily="18" charset="0"/>
                <a:cs typeface="Times New Roman" pitchFamily="18" charset="0"/>
              </a:rPr>
              <a:t>Fase de Aceleração 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00240"/>
            <a:ext cx="8686800" cy="284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200" b="1" dirty="0" smtClean="0">
                <a:latin typeface="Times New Roman" pitchFamily="18" charset="0"/>
                <a:cs typeface="Times New Roman" pitchFamily="18" charset="0"/>
              </a:rPr>
              <a:t>Fase de Aceleração 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PT" sz="3300" u="sng" dirty="0" smtClean="0">
                <a:latin typeface="Times New Roman" pitchFamily="18" charset="0"/>
                <a:cs typeface="Times New Roman" pitchFamily="18" charset="0"/>
              </a:rPr>
              <a:t>Características </a:t>
            </a:r>
            <a:r>
              <a:rPr lang="pt-PT" sz="3300" u="sng" dirty="0" smtClean="0">
                <a:latin typeface="Times New Roman" pitchFamily="18" charset="0"/>
                <a:cs typeface="Times New Roman" pitchFamily="18" charset="0"/>
              </a:rPr>
              <a:t>Técnicas: </a:t>
            </a:r>
            <a:endParaRPr lang="pt-PT" sz="33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PT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PT" sz="33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sz="3300" dirty="0" smtClean="0">
                <a:latin typeface="Times New Roman" pitchFamily="18" charset="0"/>
                <a:cs typeface="Times New Roman" pitchFamily="18" charset="0"/>
              </a:rPr>
              <a:t>pé da frente deve ser rapidamente colocado no terço anterior para a primeira passada de corrida; </a:t>
            </a:r>
          </a:p>
          <a:p>
            <a:endParaRPr lang="pt-PT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PT" sz="33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sz="3300" dirty="0" smtClean="0">
                <a:latin typeface="Times New Roman" pitchFamily="18" charset="0"/>
                <a:cs typeface="Times New Roman" pitchFamily="18" charset="0"/>
              </a:rPr>
              <a:t>atleta deve manter a inclinação do tronco à frente; </a:t>
            </a:r>
          </a:p>
          <a:p>
            <a:endParaRPr lang="pt-PT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PT" sz="33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sz="3300" dirty="0" smtClean="0">
                <a:latin typeface="Times New Roman" pitchFamily="18" charset="0"/>
                <a:cs typeface="Times New Roman" pitchFamily="18" charset="0"/>
              </a:rPr>
              <a:t>recuperação deve ser rápida, o pé não deve subir mais que o joelho; </a:t>
            </a:r>
          </a:p>
          <a:p>
            <a:endParaRPr lang="pt-PT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PT" sz="33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sz="3300" dirty="0" smtClean="0">
                <a:latin typeface="Times New Roman" pitchFamily="18" charset="0"/>
                <a:cs typeface="Times New Roman" pitchFamily="18" charset="0"/>
              </a:rPr>
              <a:t>amplitude e a frequência das passadas aumentam a cada passada; </a:t>
            </a:r>
          </a:p>
          <a:p>
            <a:endParaRPr lang="pt-PT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PT" sz="33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sz="3300" dirty="0" smtClean="0">
                <a:latin typeface="Times New Roman" pitchFamily="18" charset="0"/>
                <a:cs typeface="Times New Roman" pitchFamily="18" charset="0"/>
              </a:rPr>
              <a:t>tronco endireita-se gradualmente após 20-30m de corrida. 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28726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Corrida de Velocidade </a:t>
            </a:r>
            <a:br>
              <a:rPr lang="pt-P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Sequência completa </a:t>
            </a:r>
            <a:br>
              <a:rPr lang="pt-PT" b="1" dirty="0" smtClean="0">
                <a:latin typeface="Times New Roman" pitchFamily="18" charset="0"/>
                <a:cs typeface="Times New Roman" pitchFamily="18" charset="0"/>
              </a:rPr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85720" y="1857364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Fase de Apoio – Há em primeiro lugar uma desaceleração (apoio à frente) e depois uma aceleração (impulsão); </a:t>
            </a:r>
            <a:endParaRPr lang="pt-PT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PT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Fase de 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Voo 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– O MI livre executa um balanço e depois estende-se para o </a:t>
            </a:r>
            <a:r>
              <a:rPr lang="pt-PT" sz="2800" dirty="0" err="1" smtClean="0">
                <a:latin typeface="Times New Roman" pitchFamily="18" charset="0"/>
                <a:cs typeface="Times New Roman" pitchFamily="18" charset="0"/>
              </a:rPr>
              <a:t>contato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com o solo (fase de balanço) enquanto que o MI de impulsão </a:t>
            </a:r>
            <a:r>
              <a:rPr lang="pt-PT" sz="2800" dirty="0" err="1" smtClean="0">
                <a:latin typeface="Times New Roman" pitchFamily="18" charset="0"/>
                <a:cs typeface="Times New Roman" pitchFamily="18" charset="0"/>
              </a:rPr>
              <a:t>flete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rapidamente (fase de recuperação). 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sz="3200" b="1" dirty="0" smtClean="0">
                <a:latin typeface="Times New Roman" pitchFamily="18" charset="0"/>
                <a:cs typeface="Times New Roman" pitchFamily="18" charset="0"/>
              </a:rPr>
              <a:t>Corrida</a:t>
            </a:r>
            <a:r>
              <a:rPr lang="pt-PT" sz="3200" b="1" dirty="0" smtClean="0"/>
              <a:t> </a:t>
            </a:r>
            <a:r>
              <a:rPr lang="pt-PT" sz="3200" b="1" dirty="0" smtClean="0">
                <a:latin typeface="Times New Roman" pitchFamily="18" charset="0"/>
                <a:cs typeface="Times New Roman" pitchFamily="18" charset="0"/>
              </a:rPr>
              <a:t>de Velocidade </a:t>
            </a:r>
            <a:br>
              <a:rPr lang="pt-PT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sz="3200" b="1" dirty="0" smtClean="0">
                <a:latin typeface="Times New Roman" pitchFamily="18" charset="0"/>
                <a:cs typeface="Times New Roman" pitchFamily="18" charset="0"/>
              </a:rPr>
              <a:t>Fase de Apoio 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7215238" cy="24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Corrida</a:t>
            </a:r>
            <a:r>
              <a:rPr lang="pt-PT" b="1" dirty="0" smtClean="0"/>
              <a:t>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de Velocidade </a:t>
            </a:r>
            <a:br>
              <a:rPr lang="pt-P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Fase de Apoio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t-PT" sz="4200" u="sng" dirty="0" smtClean="0">
                <a:latin typeface="Times New Roman" pitchFamily="18" charset="0"/>
                <a:cs typeface="Times New Roman" pitchFamily="18" charset="0"/>
              </a:rPr>
              <a:t>Características </a:t>
            </a:r>
            <a:r>
              <a:rPr lang="pt-PT" sz="4200" u="sng" dirty="0" smtClean="0">
                <a:latin typeface="Times New Roman" pitchFamily="18" charset="0"/>
                <a:cs typeface="Times New Roman" pitchFamily="18" charset="0"/>
              </a:rPr>
              <a:t>Técnicas: </a:t>
            </a:r>
            <a:endParaRPr lang="pt-PT" sz="4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PT" sz="4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4200" dirty="0" smtClean="0">
                <a:latin typeface="Times New Roman" pitchFamily="18" charset="0"/>
                <a:cs typeface="Times New Roman" pitchFamily="18" charset="0"/>
              </a:rPr>
              <a:t>Apoio </a:t>
            </a:r>
            <a:r>
              <a:rPr lang="pt-PT" sz="4200" dirty="0" smtClean="0">
                <a:latin typeface="Times New Roman" pitchFamily="18" charset="0"/>
                <a:cs typeface="Times New Roman" pitchFamily="18" charset="0"/>
              </a:rPr>
              <a:t>no terço anterior do pé (1); </a:t>
            </a:r>
          </a:p>
          <a:p>
            <a:pPr algn="just"/>
            <a:endParaRPr lang="pt-PT" sz="4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4200" dirty="0" smtClean="0">
                <a:latin typeface="Times New Roman" pitchFamily="18" charset="0"/>
                <a:cs typeface="Times New Roman" pitchFamily="18" charset="0"/>
              </a:rPr>
              <a:t>Durante </a:t>
            </a:r>
            <a:r>
              <a:rPr lang="pt-PT" sz="4200" dirty="0" smtClean="0">
                <a:latin typeface="Times New Roman" pitchFamily="18" charset="0"/>
                <a:cs typeface="Times New Roman" pitchFamily="18" charset="0"/>
              </a:rPr>
              <a:t>a amortização o MI de apoio deve </a:t>
            </a:r>
            <a:r>
              <a:rPr lang="pt-PT" sz="4200" dirty="0" err="1" smtClean="0">
                <a:latin typeface="Times New Roman" pitchFamily="18" charset="0"/>
                <a:cs typeface="Times New Roman" pitchFamily="18" charset="0"/>
              </a:rPr>
              <a:t>fletir</a:t>
            </a:r>
            <a:r>
              <a:rPr lang="pt-PT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4200" dirty="0" smtClean="0">
                <a:latin typeface="Times New Roman" pitchFamily="18" charset="0"/>
                <a:cs typeface="Times New Roman" pitchFamily="18" charset="0"/>
              </a:rPr>
              <a:t>o mínimo possível; e o MI de balanço deve estar </a:t>
            </a:r>
            <a:r>
              <a:rPr lang="pt-PT" sz="4200" dirty="0" err="1" smtClean="0">
                <a:latin typeface="Times New Roman" pitchFamily="18" charset="0"/>
                <a:cs typeface="Times New Roman" pitchFamily="18" charset="0"/>
              </a:rPr>
              <a:t>fletida</a:t>
            </a:r>
            <a:r>
              <a:rPr lang="pt-PT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4200" dirty="0" smtClean="0">
                <a:latin typeface="Times New Roman" pitchFamily="18" charset="0"/>
                <a:cs typeface="Times New Roman" pitchFamily="18" charset="0"/>
              </a:rPr>
              <a:t>(2); </a:t>
            </a:r>
          </a:p>
          <a:p>
            <a:pPr algn="just"/>
            <a:endParaRPr lang="pt-PT" sz="4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42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pt-PT" sz="4200" dirty="0" smtClean="0">
                <a:latin typeface="Times New Roman" pitchFamily="18" charset="0"/>
                <a:cs typeface="Times New Roman" pitchFamily="18" charset="0"/>
              </a:rPr>
              <a:t>articulações do tornozelo, do joelho e da bacia devem estar em extensão completa no momento da impulsão; </a:t>
            </a:r>
          </a:p>
          <a:p>
            <a:pPr algn="just"/>
            <a:endParaRPr lang="pt-PT" sz="4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4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PT" sz="4200" dirty="0" smtClean="0">
                <a:latin typeface="Times New Roman" pitchFamily="18" charset="0"/>
                <a:cs typeface="Times New Roman" pitchFamily="18" charset="0"/>
              </a:rPr>
              <a:t>coxa do MI de balanço deve subir rapidamente à horizontal (3) 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Corrida de Velocidade </a:t>
            </a:r>
            <a:br>
              <a:rPr lang="pt-P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Fase de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Voo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8315325" cy="263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Corrida de Velocidade </a:t>
            </a:r>
            <a:br>
              <a:rPr lang="pt-P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Fase de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Voo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PT" sz="3100" u="sng" dirty="0" smtClean="0">
                <a:latin typeface="Times New Roman" pitchFamily="18" charset="0"/>
                <a:cs typeface="Times New Roman" pitchFamily="18" charset="0"/>
              </a:rPr>
              <a:t>Características Técnicas:</a:t>
            </a:r>
          </a:p>
          <a:p>
            <a:pPr>
              <a:buNone/>
            </a:pPr>
            <a:endParaRPr lang="pt-PT" sz="31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31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sz="3100" dirty="0" smtClean="0">
                <a:latin typeface="Times New Roman" pitchFamily="18" charset="0"/>
                <a:cs typeface="Times New Roman" pitchFamily="18" charset="0"/>
              </a:rPr>
              <a:t>joelho do MI livre move-se para a frente e para cima (para permitir uma boa impulsão e o aumento da amplitude da passada)(1); </a:t>
            </a:r>
          </a:p>
          <a:p>
            <a:pPr algn="just"/>
            <a:endParaRPr lang="pt-PT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31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sz="3100" dirty="0" smtClean="0">
                <a:latin typeface="Times New Roman" pitchFamily="18" charset="0"/>
                <a:cs typeface="Times New Roman" pitchFamily="18" charset="0"/>
              </a:rPr>
              <a:t>joelho do MI de impulsão </a:t>
            </a:r>
            <a:r>
              <a:rPr lang="pt-PT" sz="3100" dirty="0" err="1" smtClean="0">
                <a:latin typeface="Times New Roman" pitchFamily="18" charset="0"/>
                <a:cs typeface="Times New Roman" pitchFamily="18" charset="0"/>
              </a:rPr>
              <a:t>flete</a:t>
            </a:r>
            <a:r>
              <a:rPr lang="pt-PT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100" dirty="0" smtClean="0">
                <a:latin typeface="Times New Roman" pitchFamily="18" charset="0"/>
                <a:cs typeface="Times New Roman" pitchFamily="18" charset="0"/>
              </a:rPr>
              <a:t>acentuadamente na </a:t>
            </a:r>
            <a:r>
              <a:rPr lang="pt-PT" sz="3100" dirty="0" smtClean="0">
                <a:latin typeface="Times New Roman" pitchFamily="18" charset="0"/>
                <a:cs typeface="Times New Roman" pitchFamily="18" charset="0"/>
              </a:rPr>
              <a:t>fase </a:t>
            </a:r>
            <a:r>
              <a:rPr lang="pt-PT" sz="3100" dirty="0" smtClean="0">
                <a:latin typeface="Times New Roman" pitchFamily="18" charset="0"/>
                <a:cs typeface="Times New Roman" pitchFamily="18" charset="0"/>
              </a:rPr>
              <a:t>de recuperação (para obter um curto balanço pendular)(2); </a:t>
            </a:r>
          </a:p>
          <a:p>
            <a:pPr algn="just"/>
            <a:endParaRPr lang="pt-PT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31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sz="3100" dirty="0" smtClean="0">
                <a:latin typeface="Times New Roman" pitchFamily="18" charset="0"/>
                <a:cs typeface="Times New Roman" pitchFamily="18" charset="0"/>
              </a:rPr>
              <a:t>movimento dos MS é </a:t>
            </a:r>
            <a:r>
              <a:rPr lang="pt-PT" sz="3100" dirty="0" err="1" smtClean="0">
                <a:latin typeface="Times New Roman" pitchFamily="18" charset="0"/>
                <a:cs typeface="Times New Roman" pitchFamily="18" charset="0"/>
              </a:rPr>
              <a:t>ativo</a:t>
            </a:r>
            <a:r>
              <a:rPr lang="pt-PT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100" dirty="0" smtClean="0">
                <a:latin typeface="Times New Roman" pitchFamily="18" charset="0"/>
                <a:cs typeface="Times New Roman" pitchFamily="18" charset="0"/>
              </a:rPr>
              <a:t>mas descontraído; </a:t>
            </a:r>
          </a:p>
          <a:p>
            <a:pPr algn="just"/>
            <a:endParaRPr lang="pt-PT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31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PT" sz="3100" dirty="0" smtClean="0">
                <a:latin typeface="Times New Roman" pitchFamily="18" charset="0"/>
                <a:cs typeface="Times New Roman" pitchFamily="18" charset="0"/>
              </a:rPr>
              <a:t>MI livre prepara o próximo apoio com um movimento em “</a:t>
            </a:r>
            <a:r>
              <a:rPr lang="pt-PT" sz="3100" dirty="0" err="1" smtClean="0">
                <a:latin typeface="Times New Roman" pitchFamily="18" charset="0"/>
                <a:cs typeface="Times New Roman" pitchFamily="18" charset="0"/>
              </a:rPr>
              <a:t>griffé</a:t>
            </a:r>
            <a:r>
              <a:rPr lang="pt-PT" sz="3100" dirty="0" smtClean="0">
                <a:latin typeface="Times New Roman" pitchFamily="18" charset="0"/>
                <a:cs typeface="Times New Roman" pitchFamily="18" charset="0"/>
              </a:rPr>
              <a:t>” (para maximizar a </a:t>
            </a:r>
            <a:r>
              <a:rPr lang="pt-PT" sz="3100" dirty="0" err="1" smtClean="0">
                <a:latin typeface="Times New Roman" pitchFamily="18" charset="0"/>
                <a:cs typeface="Times New Roman" pitchFamily="18" charset="0"/>
              </a:rPr>
              <a:t>ação</a:t>
            </a:r>
            <a:r>
              <a:rPr lang="pt-PT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3100" dirty="0" err="1" smtClean="0">
                <a:latin typeface="Times New Roman" pitchFamily="18" charset="0"/>
                <a:cs typeface="Times New Roman" pitchFamily="18" charset="0"/>
              </a:rPr>
              <a:t>desaceleradora</a:t>
            </a:r>
            <a:r>
              <a:rPr lang="pt-PT" sz="31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pt-PT" sz="3100" dirty="0" err="1" smtClean="0">
                <a:latin typeface="Times New Roman" pitchFamily="18" charset="0"/>
                <a:cs typeface="Times New Roman" pitchFamily="18" charset="0"/>
              </a:rPr>
              <a:t>impato</a:t>
            </a:r>
            <a:r>
              <a:rPr lang="pt-PT" sz="3100" dirty="0" smtClean="0">
                <a:latin typeface="Times New Roman" pitchFamily="18" charset="0"/>
                <a:cs typeface="Times New Roman" pitchFamily="18" charset="0"/>
              </a:rPr>
              <a:t>) (3). 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Partida de Blocos </a:t>
            </a:r>
            <a:br>
              <a:rPr lang="pt-P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Sequência completa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86868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200" b="1" dirty="0" smtClean="0">
                <a:latin typeface="Times New Roman" pitchFamily="18" charset="0"/>
                <a:cs typeface="Times New Roman" pitchFamily="18" charset="0"/>
              </a:rPr>
              <a:t>Partida de Blocos 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037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A partida de blocos divide-se em 4 fases: </a:t>
            </a:r>
          </a:p>
          <a:p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“Aos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seus lugares” – o atleta tem de se colocar nos blocos de partida e definir a posição inicial; </a:t>
            </a: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“Prontos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” – o atleta move-se colocando-se na posição ideal para a partida; </a:t>
            </a: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Partida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– o atleta deixa os blocos e dá a primeira passada de corrida; </a:t>
            </a:r>
          </a:p>
          <a:p>
            <a:pPr algn="just"/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Aceleração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– o atleta aumenta a velocidade e faz a transição para a corrida de velocidade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máxima </a:t>
            </a: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P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Colocação e ajuste </a:t>
            </a:r>
            <a:br>
              <a:rPr lang="pt-P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dos blocos de partida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8686800" cy="259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</TotalTime>
  <Words>693</Words>
  <Application>Microsoft Office PowerPoint</Application>
  <PresentationFormat>Apresentação no Ecrã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19" baseType="lpstr">
      <vt:lpstr>Viagem</vt:lpstr>
      <vt:lpstr>Corrida de Velocidade  Sequência completa </vt:lpstr>
      <vt:lpstr>Corrida de Velocidade  Sequência completa  </vt:lpstr>
      <vt:lpstr>Corrida de Velocidade  Fase de Apoio </vt:lpstr>
      <vt:lpstr>Corrida de Velocidade  Fase de Apoio </vt:lpstr>
      <vt:lpstr>Corrida de Velocidade  Fase de Voo </vt:lpstr>
      <vt:lpstr>Corrida de Velocidade  Fase de Voo </vt:lpstr>
      <vt:lpstr>Partida de Blocos  Sequência completa </vt:lpstr>
      <vt:lpstr>Partida de Blocos </vt:lpstr>
      <vt:lpstr>Colocação e ajuste  dos blocos de partida </vt:lpstr>
      <vt:lpstr>Colocação e ajuste  dos blocos de partida </vt:lpstr>
      <vt:lpstr>Posição  “Aos seus lugares” </vt:lpstr>
      <vt:lpstr>Posição  “Aos seus lugares” </vt:lpstr>
      <vt:lpstr>Posição  “Prontos” </vt:lpstr>
      <vt:lpstr>Posição  “Prontos” </vt:lpstr>
      <vt:lpstr>Fase de Partida </vt:lpstr>
      <vt:lpstr>Fase de Partida </vt:lpstr>
      <vt:lpstr>Fase de Aceleração </vt:lpstr>
      <vt:lpstr>Fase de Aceleração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Passada – fase de apoio (fase de apoio à frente + fase de impulsão) e fase de voo (fase de balanço + fase de recuperação).</dc:title>
  <dc:creator>António</dc:creator>
  <cp:lastModifiedBy>António</cp:lastModifiedBy>
  <cp:revision>6</cp:revision>
  <dcterms:created xsi:type="dcterms:W3CDTF">2014-01-07T22:32:15Z</dcterms:created>
  <dcterms:modified xsi:type="dcterms:W3CDTF">2014-01-07T23:30:08Z</dcterms:modified>
</cp:coreProperties>
</file>